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7" r:id="rId10"/>
    <p:sldId id="268" r:id="rId11"/>
    <p:sldId id="271" r:id="rId12"/>
    <p:sldId id="264" r:id="rId13"/>
    <p:sldId id="269" r:id="rId14"/>
    <p:sldId id="272" r:id="rId15"/>
    <p:sldId id="270" r:id="rId16"/>
    <p:sldId id="265" r:id="rId17"/>
    <p:sldId id="273" r:id="rId18"/>
    <p:sldId id="274" r:id="rId19"/>
    <p:sldId id="275" r:id="rId20"/>
    <p:sldId id="276" r:id="rId21"/>
    <p:sldId id="277" r:id="rId22"/>
    <p:sldId id="266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D480F-67EF-44D1-A28D-F9C61979AA73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86895-D7EF-4BF1-A5C7-9BB6C32F62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86895-D7EF-4BF1-A5C7-9BB6C32F621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DE1005D-DDAE-4F90-8234-720217D09E67}" type="datetimeFigureOut">
              <a:rPr lang="en-US" smtClean="0"/>
              <a:pPr/>
              <a:t>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A61AB73-1A51-4265-9CB9-3A2687F2F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Plate Tectonics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Convection Currents in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In Earth’s mantle, large amounts of heat are transferred by convection currents</a:t>
            </a:r>
          </a:p>
          <a:p>
            <a:r>
              <a:rPr lang="en-US" dirty="0" smtClean="0"/>
              <a:t>Heat from the core and the mantle itself causes convection currents in the mantle</a:t>
            </a:r>
          </a:p>
          <a:p>
            <a:pPr lvl="1"/>
            <a:r>
              <a:rPr lang="en-US" dirty="0" smtClean="0"/>
              <a:t>How? Cycle of rising and sinking takes place</a:t>
            </a:r>
          </a:p>
          <a:p>
            <a:r>
              <a:rPr lang="en-US" dirty="0" smtClean="0"/>
              <a:t>There are also convection current in the outer core- cause Earth’s magnetic field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Convection Currents</a:t>
            </a:r>
            <a:endParaRPr lang="en-US" dirty="0"/>
          </a:p>
        </p:txBody>
      </p:sp>
      <p:pic>
        <p:nvPicPr>
          <p:cNvPr id="4" name="Picture 10" descr="PlateT_cnvctn-crrnt_sx5040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4073475" cy="3160712"/>
          </a:xfrm>
          <a:prstGeom prst="rect">
            <a:avLst/>
          </a:prstGeom>
          <a:noFill/>
        </p:spPr>
      </p:pic>
      <p:pic>
        <p:nvPicPr>
          <p:cNvPr id="5" name="Picture 6" descr="PlateT_ConCurrents_sx5561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057400"/>
            <a:ext cx="4343400" cy="4033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/>
          <a:lstStyle/>
          <a:p>
            <a:r>
              <a:rPr lang="en-US" dirty="0" smtClean="0"/>
              <a:t>5.3- Drifting Continents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Alfred Wegener hypothesized that all the continents were once joined together in a single landmass and have since drifted</a:t>
            </a:r>
          </a:p>
          <a:p>
            <a:pPr lvl="1"/>
            <a:r>
              <a:rPr lang="en-US" dirty="0" smtClean="0"/>
              <a:t>Known as CONTINENTAL DRIFT</a:t>
            </a:r>
          </a:p>
          <a:p>
            <a:r>
              <a:rPr lang="en-US" dirty="0" smtClean="0"/>
              <a:t>Pangaea- “all lands” a supercontinent with all continents connected</a:t>
            </a:r>
          </a:p>
          <a:p>
            <a:pPr lvl="1"/>
            <a:r>
              <a:rPr lang="en-US" dirty="0" smtClean="0"/>
              <a:t>Existed about 300 million years ago</a:t>
            </a:r>
          </a:p>
          <a:p>
            <a:pPr lvl="1"/>
            <a:r>
              <a:rPr lang="en-US" dirty="0" smtClean="0"/>
              <a:t>Slowly drifted apart over tens of millions of years ago</a:t>
            </a:r>
            <a:endParaRPr lang="en-US" dirty="0"/>
          </a:p>
          <a:p>
            <a:r>
              <a:rPr lang="en-US" dirty="0" smtClean="0"/>
              <a:t>Wegener studied land features, fossils, and evidence of climate change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Evidence for Continental Drift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936"/>
          </a:xfrm>
        </p:spPr>
        <p:txBody>
          <a:bodyPr/>
          <a:lstStyle/>
          <a:p>
            <a:r>
              <a:rPr lang="en-US" dirty="0" smtClean="0"/>
              <a:t>Land features- mountain ranges, coal fields</a:t>
            </a:r>
          </a:p>
          <a:p>
            <a:r>
              <a:rPr lang="en-US" dirty="0" smtClean="0"/>
              <a:t>Fossils- any trace of an ancient organism that has been preserved in rock; found in places separated by oceans</a:t>
            </a:r>
          </a:p>
          <a:p>
            <a:r>
              <a:rPr lang="en-US" dirty="0" smtClean="0"/>
              <a:t>Climate- warmer climates near equator, colder near the poles </a:t>
            </a:r>
          </a:p>
          <a:p>
            <a:pPr lvl="1"/>
            <a:r>
              <a:rPr lang="en-US" dirty="0" smtClean="0"/>
              <a:t>Ex. Tropical plants in Arctic ocean</a:t>
            </a:r>
          </a:p>
          <a:p>
            <a:pPr lvl="1"/>
            <a:r>
              <a:rPr lang="en-US" dirty="0" smtClean="0"/>
              <a:t>When warm in Spitsbergen, colder in South Africa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Continental Drift- Evidence</a:t>
            </a:r>
            <a:endParaRPr lang="en-US" dirty="0"/>
          </a:p>
        </p:txBody>
      </p:sp>
      <p:pic>
        <p:nvPicPr>
          <p:cNvPr id="4" name="Picture 7" descr="PlateT_pangea_sx5050a3 pangaea_b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48200"/>
            <a:ext cx="3546475" cy="1811338"/>
          </a:xfrm>
          <a:prstGeom prst="rect">
            <a:avLst/>
          </a:prstGeom>
          <a:noFill/>
        </p:spPr>
      </p:pic>
      <p:pic>
        <p:nvPicPr>
          <p:cNvPr id="5" name="Picture 6" descr="PlateT_globe_sx5050a3 main map_bk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275" y="2209800"/>
            <a:ext cx="6435725" cy="309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066800"/>
          </a:xfrm>
        </p:spPr>
        <p:txBody>
          <a:bodyPr/>
          <a:lstStyle/>
          <a:p>
            <a:r>
              <a:rPr lang="en-US" dirty="0" smtClean="0"/>
              <a:t>Continental 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69536"/>
          </a:xfrm>
        </p:spPr>
        <p:txBody>
          <a:bodyPr/>
          <a:lstStyle/>
          <a:p>
            <a:r>
              <a:rPr lang="en-US" dirty="0" smtClean="0"/>
              <a:t>Wegener could not provide a satisfactory explanation for the force that pushes or pulls the continents= rejected by geologists</a:t>
            </a:r>
          </a:p>
          <a:p>
            <a:r>
              <a:rPr lang="en-US" dirty="0" smtClean="0"/>
              <a:t>Other geologists thought mountains formed because Earth was slowly cooling and shrinking</a:t>
            </a:r>
          </a:p>
          <a:p>
            <a:r>
              <a:rPr lang="en-US" dirty="0" smtClean="0"/>
              <a:t>Wegener had a different explanation for mountains- when continents collide, edges crumple and fold= huge mountains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5.4- Sea-Floor 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74336"/>
          </a:xfrm>
        </p:spPr>
        <p:txBody>
          <a:bodyPr/>
          <a:lstStyle/>
          <a:p>
            <a:r>
              <a:rPr lang="en-US" dirty="0" smtClean="0"/>
              <a:t>The East Pacific Rise is just one of the many mid-ocean ridges that wind beneath Earth’s oceans. </a:t>
            </a:r>
          </a:p>
        </p:txBody>
      </p:sp>
      <p:pic>
        <p:nvPicPr>
          <p:cNvPr id="4" name="Picture 16" descr="PlateT_OceanFloor_sx5054b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514600"/>
            <a:ext cx="6096000" cy="4121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Sea-Floor 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25112"/>
          </a:xfrm>
        </p:spPr>
        <p:txBody>
          <a:bodyPr/>
          <a:lstStyle/>
          <a:p>
            <a:r>
              <a:rPr lang="en-US" dirty="0" smtClean="0"/>
              <a:t>In 1960, Harry Hess suggested that sea-floor spreading continually adds new material to the ocean floor. </a:t>
            </a:r>
          </a:p>
          <a:p>
            <a:r>
              <a:rPr lang="en-US" b="1" dirty="0" smtClean="0"/>
              <a:t>In sea-floor spreading, the sea floor spreads apart along both sides of a mid-ocean ridge as new crust is added. As a result, the ocean floors move like conveyor belts, carrying the continents along with them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Sea-Floor 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Begins at a mid-ocean ridge. Molten material rises and erupts. Molten material cools and forms a new strip of rock. </a:t>
            </a:r>
            <a:endParaRPr lang="en-US" dirty="0"/>
          </a:p>
        </p:txBody>
      </p:sp>
      <p:pic>
        <p:nvPicPr>
          <p:cNvPr id="4" name="Picture 8" descr="PlateT-SeaFloorSpread_SX5055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0"/>
            <a:ext cx="3886200" cy="3548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Evidence for Sea-Floor Spreading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Several types of evidence supported Hess’s theory of sea-floor spreading: eruptions of molten material, magnetic stripes in the rock of the ocean floor, and the ages of the rocks themselves.</a:t>
            </a:r>
            <a:endParaRPr lang="en-US" sz="2400" dirty="0"/>
          </a:p>
        </p:txBody>
      </p:sp>
      <p:pic>
        <p:nvPicPr>
          <p:cNvPr id="4" name="Picture 6" descr="PlateT_SeaFloorSpread_sx5006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895600"/>
            <a:ext cx="5773738" cy="3325812"/>
          </a:xfrm>
          <a:prstGeom prst="rect">
            <a:avLst/>
          </a:prstGeom>
          <a:noFill/>
        </p:spPr>
      </p:pic>
      <p:pic>
        <p:nvPicPr>
          <p:cNvPr id="5" name="Picture 7" descr="PlateT_SeaFloorSpread-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495800"/>
            <a:ext cx="2376488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066800"/>
          </a:xfrm>
        </p:spPr>
        <p:txBody>
          <a:bodyPr/>
          <a:lstStyle/>
          <a:p>
            <a:r>
              <a:rPr lang="en-US" dirty="0" smtClean="0"/>
              <a:t>5.1- Earth’s Interior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5112"/>
          </a:xfrm>
        </p:spPr>
        <p:txBody>
          <a:bodyPr/>
          <a:lstStyle/>
          <a:p>
            <a:r>
              <a:rPr lang="en-US" dirty="0" smtClean="0"/>
              <a:t>Geologists have used two main types of evidence to learn about Earth’s interior: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Evidence from rock samples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Indirect evidence from seismic waves</a:t>
            </a:r>
          </a:p>
          <a:p>
            <a:pPr marL="633222" indent="-514350"/>
            <a:r>
              <a:rPr lang="en-US" dirty="0" smtClean="0"/>
              <a:t>Seismic waves- when earthquakes occur, they study how they travel through Earth</a:t>
            </a:r>
          </a:p>
        </p:txBody>
      </p:sp>
      <p:pic>
        <p:nvPicPr>
          <p:cNvPr id="4" name="Picture 11" descr="PlateT_SeisWaves_sx5002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605088" cy="2691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Subduction at Trenches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29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 process taking tens of millions of years, part of the ocean floor sinks back into the mantle through deep-ocean trenches.</a:t>
            </a:r>
          </a:p>
          <a:p>
            <a:endParaRPr lang="en-US" dirty="0"/>
          </a:p>
        </p:txBody>
      </p:sp>
      <p:pic>
        <p:nvPicPr>
          <p:cNvPr id="4" name="Picture 14" descr="PlateT_ANI-Subduction_sx5056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667000"/>
            <a:ext cx="6846888" cy="393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Subduction at Trenches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b="1" u="sng" dirty="0" smtClean="0"/>
              <a:t>Subduction-</a:t>
            </a:r>
            <a:r>
              <a:rPr lang="en-US" dirty="0" smtClean="0"/>
              <a:t> the process by which ocean floor sinks beneath a deep-ocean trench and back into the mantle</a:t>
            </a:r>
          </a:p>
          <a:p>
            <a:pPr lvl="1"/>
            <a:r>
              <a:rPr lang="en-US" dirty="0" smtClean="0"/>
              <a:t>Gravity pulls the older, denser oceanic crust down beneath the trench</a:t>
            </a:r>
          </a:p>
          <a:p>
            <a:r>
              <a:rPr lang="en-US" dirty="0" smtClean="0"/>
              <a:t>The Pacific Ocean is shrinking</a:t>
            </a:r>
          </a:p>
          <a:p>
            <a:r>
              <a:rPr lang="en-US" dirty="0" smtClean="0"/>
              <a:t>The Atlantic Ocean is expanding</a:t>
            </a:r>
            <a:endParaRPr lang="en-US" dirty="0"/>
          </a:p>
        </p:txBody>
      </p:sp>
      <p:pic>
        <p:nvPicPr>
          <p:cNvPr id="4" name="Picture 12" descr="PlateT_GrowingOcean_sx5563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4483" y="3429000"/>
            <a:ext cx="2836258" cy="296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/>
          <a:lstStyle/>
          <a:p>
            <a:r>
              <a:rPr lang="en-US" dirty="0" smtClean="0"/>
              <a:t>5.5- The Theory of Plate Tectonics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dirty="0" smtClean="0"/>
              <a:t>Lithosphere- Earth’s solid outer shell</a:t>
            </a:r>
          </a:p>
          <a:p>
            <a:r>
              <a:rPr lang="en-US" dirty="0" smtClean="0"/>
              <a:t>According to Wilson, the lithosphere is broken into separate sections called </a:t>
            </a:r>
            <a:r>
              <a:rPr lang="en-US" b="1" u="sng" dirty="0" smtClean="0"/>
              <a:t>plates</a:t>
            </a:r>
            <a:endParaRPr lang="en-US" b="1" u="sng" dirty="0" smtClean="0"/>
          </a:p>
          <a:p>
            <a:pPr lvl="1"/>
            <a:r>
              <a:rPr lang="en-US" dirty="0" smtClean="0"/>
              <a:t>Plates fit together along cracks in the lithosphere</a:t>
            </a:r>
          </a:p>
          <a:p>
            <a:pPr lvl="1"/>
            <a:r>
              <a:rPr lang="en-US" dirty="0" smtClean="0"/>
              <a:t>Carry continents or parts of the ocean floor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How Plates Move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theory of Plate Tectonics </a:t>
            </a:r>
            <a:r>
              <a:rPr lang="en-US" sz="2400" dirty="0" smtClean="0"/>
              <a:t>states that pieces of Earth’s lithosphere are in </a:t>
            </a:r>
            <a:r>
              <a:rPr lang="en-US" sz="2400" dirty="0" smtClean="0"/>
              <a:t>s</a:t>
            </a:r>
            <a:r>
              <a:rPr lang="en-US" sz="2400" dirty="0" smtClean="0"/>
              <a:t>low, constant motion, driven by convection currents in the mantle</a:t>
            </a:r>
          </a:p>
          <a:p>
            <a:pPr lvl="1"/>
            <a:r>
              <a:rPr lang="en-US" sz="2400" dirty="0" smtClean="0"/>
              <a:t>Explains the formation, movement, and subduction of Earth’s plates</a:t>
            </a:r>
            <a:endParaRPr lang="en-US" sz="2400" dirty="0"/>
          </a:p>
        </p:txBody>
      </p:sp>
      <p:pic>
        <p:nvPicPr>
          <p:cNvPr id="4" name="Picture 10" descr="PlateT_Lithospheric_sx5057b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200399"/>
            <a:ext cx="5029200" cy="35918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66800"/>
          </a:xfrm>
        </p:spPr>
        <p:txBody>
          <a:bodyPr/>
          <a:lstStyle/>
          <a:p>
            <a:r>
              <a:rPr lang="en-US" dirty="0" smtClean="0"/>
              <a:t>How Plates Move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Geologists think that movement of convection currents in the mantle is the major force that causes plate motion</a:t>
            </a:r>
          </a:p>
          <a:p>
            <a:pPr lvl="1"/>
            <a:r>
              <a:rPr lang="en-US" dirty="0" smtClean="0"/>
              <a:t>During subduction, gravity pulls one edge of a plate down into the mantle</a:t>
            </a:r>
          </a:p>
          <a:p>
            <a:r>
              <a:rPr lang="en-US" dirty="0" smtClean="0"/>
              <a:t>As the plates move, they collide, pull apart, or grind past each other, producing changes such as volcanoes, mountain ranges, and deep-ocean trenches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Plate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Faults-</a:t>
            </a:r>
            <a:r>
              <a:rPr lang="en-US" dirty="0" smtClean="0"/>
              <a:t> breaks in Earth’s crust where rocks have slipped past each other</a:t>
            </a:r>
          </a:p>
          <a:p>
            <a:r>
              <a:rPr lang="en-US" dirty="0" smtClean="0"/>
              <a:t>There are 3 kinds of plate boundaries: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b="1" u="sng" dirty="0" smtClean="0"/>
              <a:t>Divergent Boundaries</a:t>
            </a:r>
            <a:r>
              <a:rPr lang="en-US" dirty="0" smtClean="0"/>
              <a:t>- the place where two plates move apart, or diverge</a:t>
            </a:r>
          </a:p>
          <a:p>
            <a:pPr marL="1191006" lvl="2" indent="-514350"/>
            <a:r>
              <a:rPr lang="en-US" dirty="0" smtClean="0"/>
              <a:t>Often occur along mid-ocean ridges</a:t>
            </a:r>
          </a:p>
          <a:p>
            <a:pPr marL="1191006" lvl="2" indent="-514350"/>
            <a:r>
              <a:rPr lang="en-US" dirty="0" smtClean="0"/>
              <a:t>Also occur on land= forms a rift valley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b="1" u="sng" dirty="0" smtClean="0"/>
              <a:t>Convergent Boundaries</a:t>
            </a:r>
            <a:r>
              <a:rPr lang="en-US" dirty="0" smtClean="0"/>
              <a:t>- the place where two plates come together, or converge. The results is a collision.</a:t>
            </a:r>
          </a:p>
          <a:p>
            <a:pPr marL="1191006" lvl="2" indent="-514350"/>
            <a:r>
              <a:rPr lang="en-US" dirty="0" smtClean="0"/>
              <a:t>When 2 plates of oceanic crust meet, can form trenches</a:t>
            </a:r>
          </a:p>
          <a:p>
            <a:pPr marL="1191006" lvl="2" indent="-514350"/>
            <a:r>
              <a:rPr lang="en-US" dirty="0" smtClean="0"/>
              <a:t>When oceanic crust and continental crust converge, more dense oceanic crust sinks beneath continental crust</a:t>
            </a:r>
          </a:p>
          <a:p>
            <a:pPr marL="1191006" lvl="2" indent="-514350"/>
            <a:r>
              <a:rPr lang="en-US" dirty="0" smtClean="0"/>
              <a:t>When 2 plates carrying continental crust collide, the collision squeezes crust into mighty mountain ranges</a:t>
            </a:r>
          </a:p>
          <a:p>
            <a:pPr marL="1191006" lvl="2" indent="-514350"/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66800"/>
          </a:xfrm>
        </p:spPr>
        <p:txBody>
          <a:bodyPr/>
          <a:lstStyle/>
          <a:p>
            <a:r>
              <a:rPr lang="en-US" dirty="0" smtClean="0"/>
              <a:t>Plate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/>
          <a:lstStyle/>
          <a:p>
            <a:pPr marL="925830" lvl="1" indent="-514350">
              <a:buNone/>
            </a:pPr>
            <a:r>
              <a:rPr lang="en-US" dirty="0" smtClean="0"/>
              <a:t>3. Transform Boundaries- a place where two plates slip past each other, moving in opposite directions</a:t>
            </a:r>
          </a:p>
          <a:p>
            <a:pPr marL="1191006" lvl="2" indent="-514350"/>
            <a:r>
              <a:rPr lang="en-US" dirty="0" smtClean="0"/>
              <a:t>Earthquakes often occur here</a:t>
            </a:r>
          </a:p>
          <a:p>
            <a:pPr marL="1191006" lvl="2" indent="-514350"/>
            <a:r>
              <a:rPr lang="en-US" dirty="0" smtClean="0"/>
              <a:t>Crust is neither created nor destroyed</a:t>
            </a:r>
            <a:endParaRPr lang="en-US" dirty="0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1676400" y="3505200"/>
            <a:ext cx="6248400" cy="2900363"/>
            <a:chOff x="1056" y="1632"/>
            <a:chExt cx="3686" cy="2355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1056" y="1632"/>
              <a:ext cx="3648" cy="2296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2256"/>
                </a:cxn>
                <a:cxn ang="0">
                  <a:pos x="96" y="2304"/>
                </a:cxn>
                <a:cxn ang="0">
                  <a:pos x="3696" y="2304"/>
                </a:cxn>
                <a:cxn ang="0">
                  <a:pos x="3696" y="0"/>
                </a:cxn>
                <a:cxn ang="0">
                  <a:pos x="0" y="48"/>
                </a:cxn>
              </a:cxnLst>
              <a:rect l="0" t="0" r="r" b="b"/>
              <a:pathLst>
                <a:path w="3696" h="2304">
                  <a:moveTo>
                    <a:pt x="0" y="48"/>
                  </a:moveTo>
                  <a:lnTo>
                    <a:pt x="0" y="2256"/>
                  </a:lnTo>
                  <a:lnTo>
                    <a:pt x="96" y="2304"/>
                  </a:lnTo>
                  <a:lnTo>
                    <a:pt x="3696" y="2304"/>
                  </a:lnTo>
                  <a:lnTo>
                    <a:pt x="3696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7" descr="PlateT_half-tect-2_sx5058a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5" y="1741"/>
              <a:ext cx="3667" cy="224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Plate Motions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1371600"/>
          </a:xfrm>
        </p:spPr>
        <p:txBody>
          <a:bodyPr/>
          <a:lstStyle/>
          <a:p>
            <a:r>
              <a:rPr lang="en-US" dirty="0" smtClean="0"/>
              <a:t>It has taken the continents about 225 million years since the breakup of Pangaea to move to their present locations.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371600" y="2895600"/>
            <a:ext cx="6248400" cy="3352800"/>
            <a:chOff x="816" y="1392"/>
            <a:chExt cx="4128" cy="2448"/>
          </a:xfrm>
        </p:grpSpPr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816" y="1392"/>
              <a:ext cx="4128" cy="24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21" descr="PlateT_CDrift-Globe4_sx5564b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03" y="1420"/>
              <a:ext cx="3954" cy="23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5.1- A Journey to the Center of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three main layers of Earth are:</a:t>
            </a:r>
          </a:p>
          <a:p>
            <a:pPr lvl="1"/>
            <a:r>
              <a:rPr lang="en-US" dirty="0" smtClean="0"/>
              <a:t>The crust</a:t>
            </a:r>
          </a:p>
          <a:p>
            <a:pPr lvl="1"/>
            <a:r>
              <a:rPr lang="en-US" dirty="0" smtClean="0"/>
              <a:t>The mantle</a:t>
            </a:r>
          </a:p>
          <a:p>
            <a:pPr lvl="1"/>
            <a:r>
              <a:rPr lang="en-US" dirty="0" smtClean="0"/>
              <a:t>The Core</a:t>
            </a:r>
          </a:p>
          <a:p>
            <a:r>
              <a:rPr lang="en-US" dirty="0" smtClean="0"/>
              <a:t>The layers vary greatly in size, composition, temperature, and pressure</a:t>
            </a:r>
          </a:p>
          <a:p>
            <a:pPr lvl="1"/>
            <a:r>
              <a:rPr lang="en-US" dirty="0" smtClean="0"/>
              <a:t>Temperature gradually then rapidly increases</a:t>
            </a:r>
          </a:p>
          <a:p>
            <a:pPr lvl="1"/>
            <a:r>
              <a:rPr lang="en-US" dirty="0" smtClean="0"/>
              <a:t>The deeper you go, the greater the pressure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5.1- The Crust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974336"/>
          </a:xfrm>
        </p:spPr>
        <p:txBody>
          <a:bodyPr/>
          <a:lstStyle/>
          <a:p>
            <a:r>
              <a:rPr lang="en-US" dirty="0" smtClean="0"/>
              <a:t>The layer of solid rock that includes both dry land and the ocean floor; forms Earth’s outer skin</a:t>
            </a:r>
          </a:p>
          <a:p>
            <a:pPr lvl="1"/>
            <a:r>
              <a:rPr lang="en-US" dirty="0" smtClean="0"/>
              <a:t>Between 5 and 40 kilometers thick</a:t>
            </a:r>
          </a:p>
          <a:p>
            <a:r>
              <a:rPr lang="en-US" b="1" dirty="0" smtClean="0"/>
              <a:t>Oceanic crust- </a:t>
            </a:r>
            <a:r>
              <a:rPr lang="en-US" dirty="0" smtClean="0"/>
              <a:t>consists mostly of rocks, such as basalt and granite</a:t>
            </a:r>
            <a:endParaRPr lang="en-US" dirty="0"/>
          </a:p>
        </p:txBody>
      </p:sp>
      <p:pic>
        <p:nvPicPr>
          <p:cNvPr id="4" name="Picture 13" descr="PlateT_EarthInterior_sx5852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6000"/>
            <a:ext cx="4181905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5.1- The Mantle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en-US" dirty="0" smtClean="0"/>
              <a:t>About 40 km beneath the surface, the mantle begins</a:t>
            </a:r>
          </a:p>
          <a:p>
            <a:r>
              <a:rPr lang="en-US" dirty="0" smtClean="0"/>
              <a:t>Made up of rock that is very hot, but solid</a:t>
            </a:r>
          </a:p>
          <a:p>
            <a:pPr lvl="1"/>
            <a:r>
              <a:rPr lang="en-US" dirty="0" smtClean="0"/>
              <a:t>The mantle is nearly 3,000 km thick</a:t>
            </a:r>
          </a:p>
          <a:p>
            <a:r>
              <a:rPr lang="en-US" dirty="0" smtClean="0"/>
              <a:t>Scientists divide the mantle into layers based on the physical characteristics of those layers</a:t>
            </a:r>
          </a:p>
          <a:p>
            <a:pPr lvl="1"/>
            <a:r>
              <a:rPr lang="en-US" dirty="0" smtClean="0"/>
              <a:t>The lithosphere- uppermost part made of stone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asthenosphere</a:t>
            </a:r>
            <a:r>
              <a:rPr lang="en-US" dirty="0" smtClean="0"/>
              <a:t>- soft layer in the middle</a:t>
            </a:r>
          </a:p>
          <a:p>
            <a:pPr lvl="1"/>
            <a:r>
              <a:rPr lang="en-US" dirty="0" smtClean="0"/>
              <a:t>The lower mantle- solid and extends to Earth’s core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5.1- The Mantle</a:t>
            </a:r>
            <a:endParaRPr lang="en-US" dirty="0"/>
          </a:p>
        </p:txBody>
      </p:sp>
      <p:pic>
        <p:nvPicPr>
          <p:cNvPr id="4" name="Picture 4" descr="PlateT_OceanCrust_sx5004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438400"/>
            <a:ext cx="6248400" cy="3616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dirty="0" smtClean="0"/>
              <a:t>5.1- The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dirty="0" smtClean="0"/>
              <a:t>The core is made mostly of the metals: iron and nickel</a:t>
            </a:r>
          </a:p>
          <a:p>
            <a:r>
              <a:rPr lang="en-US" dirty="0" smtClean="0"/>
              <a:t>Consist of two parts: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The liquid outer core- layer of molten metal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A solid inner core- dense ball of solid metal</a:t>
            </a:r>
          </a:p>
          <a:p>
            <a:pPr marL="633222" indent="-514350"/>
            <a:r>
              <a:rPr lang="en-US" dirty="0" smtClean="0"/>
              <a:t>Earth’s magnetic field- thought to be caused by the liquid outer core</a:t>
            </a:r>
            <a:endParaRPr lang="en-US" dirty="0"/>
          </a:p>
        </p:txBody>
      </p:sp>
      <p:pic>
        <p:nvPicPr>
          <p:cNvPr id="4" name="Picture 16" descr="PlateT_mgntcfield-1_sx5044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1513" y="4168776"/>
            <a:ext cx="4205287" cy="24255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5.2- Convection and the Mantle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en-US" dirty="0" smtClean="0"/>
              <a:t>Heat always moves from a warmer substance to a cooler substance</a:t>
            </a:r>
          </a:p>
          <a:p>
            <a:r>
              <a:rPr lang="en-US" dirty="0" smtClean="0"/>
              <a:t>Types of heat transfer</a:t>
            </a:r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Radiation- the transfer of energy through space</a:t>
            </a:r>
          </a:p>
          <a:p>
            <a:pPr marL="925830" lvl="1" indent="-514350">
              <a:buNone/>
            </a:pPr>
            <a:r>
              <a:rPr lang="en-US" dirty="0" smtClean="0"/>
              <a:t>	ex. Sunlight</a:t>
            </a:r>
          </a:p>
          <a:p>
            <a:pPr marL="925830" lvl="1" indent="-514350">
              <a:buAutoNum type="arabicPeriod" startAt="2"/>
            </a:pPr>
            <a:r>
              <a:rPr lang="en-US" dirty="0" smtClean="0"/>
              <a:t>Conduction- heat transfer within a material or between materials that are touching</a:t>
            </a:r>
          </a:p>
          <a:p>
            <a:pPr marL="925830" lvl="1" indent="-514350">
              <a:buNone/>
            </a:pPr>
            <a:r>
              <a:rPr lang="en-US" dirty="0" smtClean="0"/>
              <a:t>	ex. Spoon in a pot of soup</a:t>
            </a:r>
          </a:p>
          <a:p>
            <a:pPr marL="925830" lvl="1" indent="-514350">
              <a:buAutoNum type="arabicPeriod" startAt="3"/>
            </a:pPr>
            <a:r>
              <a:rPr lang="en-US" dirty="0" smtClean="0"/>
              <a:t>Convection- transferred by the movement of fluids- liquids and gases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Convection Currents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5257800"/>
          </a:xfrm>
        </p:spPr>
        <p:txBody>
          <a:bodyPr/>
          <a:lstStyle/>
          <a:p>
            <a:r>
              <a:rPr lang="en-US" dirty="0" smtClean="0"/>
              <a:t>Heat transfer by convection is caused by the differences of temperature and density</a:t>
            </a:r>
          </a:p>
          <a:p>
            <a:pPr lvl="1"/>
            <a:r>
              <a:rPr lang="en-US" dirty="0" smtClean="0"/>
              <a:t>Heated particles move faster and spread apart= occupy more space, density decreases</a:t>
            </a:r>
          </a:p>
          <a:p>
            <a:pPr lvl="1"/>
            <a:r>
              <a:rPr lang="en-US" dirty="0" smtClean="0"/>
              <a:t>Cooler particles move more slowly and are closer together= density increases</a:t>
            </a:r>
          </a:p>
          <a:p>
            <a:r>
              <a:rPr lang="en-US" dirty="0" smtClean="0"/>
              <a:t>Convection current- the flow that transfers heat within a fluid</a:t>
            </a:r>
          </a:p>
          <a:p>
            <a:r>
              <a:rPr lang="en-US" dirty="0" smtClean="0"/>
              <a:t>Heating and cooling of the fluid, changes in the fluid’s density, and the force of gravity combine to set convection currents in motion</a:t>
            </a:r>
          </a:p>
          <a:p>
            <a:pPr lvl="1"/>
            <a:r>
              <a:rPr lang="en-US" dirty="0" smtClean="0"/>
              <a:t>Continue as long as heat is added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187</TotalTime>
  <Words>1128</Words>
  <Application>Microsoft Office PowerPoint</Application>
  <PresentationFormat>On-screen Show (4:3)</PresentationFormat>
  <Paragraphs>128</Paragraphs>
  <Slides>27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Urban</vt:lpstr>
      <vt:lpstr>Plate Tectonics</vt:lpstr>
      <vt:lpstr>5.1- Earth’s Interior</vt:lpstr>
      <vt:lpstr>5.1- A Journey to the Center of the Earth</vt:lpstr>
      <vt:lpstr>5.1- The Crust</vt:lpstr>
      <vt:lpstr>5.1- The Mantle</vt:lpstr>
      <vt:lpstr>5.1- The Mantle</vt:lpstr>
      <vt:lpstr>5.1- The Core</vt:lpstr>
      <vt:lpstr>5.2- Convection and the Mantle</vt:lpstr>
      <vt:lpstr>Convection Currents</vt:lpstr>
      <vt:lpstr>Convection Currents in Earth</vt:lpstr>
      <vt:lpstr>Convection Currents</vt:lpstr>
      <vt:lpstr>5.3- Drifting Continents</vt:lpstr>
      <vt:lpstr>Evidence for Continental Drift </vt:lpstr>
      <vt:lpstr>Continental Drift- Evidence</vt:lpstr>
      <vt:lpstr>Continental Drift</vt:lpstr>
      <vt:lpstr>5.4- Sea-Floor Spreading</vt:lpstr>
      <vt:lpstr>Sea-Floor Spreading</vt:lpstr>
      <vt:lpstr>Sea-Floor Spreading</vt:lpstr>
      <vt:lpstr>Evidence for Sea-Floor Spreading</vt:lpstr>
      <vt:lpstr>Subduction at Trenches</vt:lpstr>
      <vt:lpstr>Subduction at Trenches</vt:lpstr>
      <vt:lpstr>5.5- The Theory of Plate Tectonics</vt:lpstr>
      <vt:lpstr>How Plates Move</vt:lpstr>
      <vt:lpstr>How Plates Move</vt:lpstr>
      <vt:lpstr>Plate Boundaries</vt:lpstr>
      <vt:lpstr>Plate Boundaries</vt:lpstr>
      <vt:lpstr>Plate Motions Over Time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Plate Tectonics</dc:title>
  <dc:creator>Alicia Arangio</dc:creator>
  <cp:lastModifiedBy>Falcon School District 49</cp:lastModifiedBy>
  <cp:revision>19</cp:revision>
  <dcterms:created xsi:type="dcterms:W3CDTF">2009-12-28T16:59:31Z</dcterms:created>
  <dcterms:modified xsi:type="dcterms:W3CDTF">2010-02-21T21:19:53Z</dcterms:modified>
</cp:coreProperties>
</file>